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29"/>
  </p:notesMasterIdLst>
  <p:sldIdLst>
    <p:sldId id="301" r:id="rId3"/>
    <p:sldId id="265" r:id="rId4"/>
    <p:sldId id="744" r:id="rId5"/>
    <p:sldId id="745" r:id="rId6"/>
    <p:sldId id="750" r:id="rId7"/>
    <p:sldId id="747" r:id="rId8"/>
    <p:sldId id="702" r:id="rId9"/>
    <p:sldId id="723" r:id="rId10"/>
    <p:sldId id="748" r:id="rId11"/>
    <p:sldId id="749" r:id="rId12"/>
    <p:sldId id="577" r:id="rId13"/>
    <p:sldId id="727" r:id="rId14"/>
    <p:sldId id="751" r:id="rId15"/>
    <p:sldId id="728" r:id="rId16"/>
    <p:sldId id="729" r:id="rId17"/>
    <p:sldId id="730" r:id="rId18"/>
    <p:sldId id="752" r:id="rId19"/>
    <p:sldId id="753" r:id="rId20"/>
    <p:sldId id="754" r:id="rId21"/>
    <p:sldId id="733" r:id="rId22"/>
    <p:sldId id="755" r:id="rId23"/>
    <p:sldId id="756" r:id="rId24"/>
    <p:sldId id="757" r:id="rId25"/>
    <p:sldId id="735" r:id="rId26"/>
    <p:sldId id="758" r:id="rId27"/>
    <p:sldId id="759" r:id="rId28"/>
  </p:sldIdLst>
  <p:sldSz cx="12192000" cy="6858000"/>
  <p:notesSz cx="6858000" cy="9144000"/>
  <p:embeddedFontLs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Lato Light" panose="020F0302020204030204" pitchFamily="34" charset="0"/>
      <p:regular r:id="rId43"/>
      <p:bold r:id="rId44"/>
      <p:italic r:id="rId45"/>
      <p:boldItalic r:id="rId46"/>
    </p:embeddedFont>
    <p:embeddedFont>
      <p:font typeface="Roboto Slab" pitchFamily="2" charset="0"/>
      <p:regular r:id="rId47"/>
      <p:bold r:id="rId48"/>
    </p:embeddedFont>
  </p:embeddedFontLst>
  <p:custDataLst>
    <p:tags r:id="rId4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850"/>
    <p:restoredTop sz="96327"/>
  </p:normalViewPr>
  <p:slideViewPr>
    <p:cSldViewPr snapToGrid="0">
      <p:cViewPr varScale="1">
        <p:scale>
          <a:sx n="81" d="100"/>
          <a:sy n="81" d="100"/>
        </p:scale>
        <p:origin x="208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82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770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6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A9090C2-74B0-AE33-4CE4-6CAA0972C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35BA2C1-C222-9E34-C77F-7262238569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6B272F5-C30E-F589-8C63-908240425B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02850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7058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248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431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78221D1-3EAA-BF77-0231-108643629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D32A111-DB79-428E-66F8-A2531F2C06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683A96F-83CE-D973-83EC-2A188B4BD7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1212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649A5-2491-A482-BFF5-823C051B6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987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99FA187-F6AC-3D5C-F67A-518C77DDA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A17F0143-226B-9FCB-A653-04CD2AEF70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C401C378-6CDD-7F43-692C-4842DF2CD8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40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51377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DD482F3-A962-80FF-E42D-AA4DBDE77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31A4947-F710-8AA4-6C02-E1956E7527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E9B1789-46EC-D701-F2C5-5E44D7C4BA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5776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30A29-2B11-673A-A78E-6F412E8C3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973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C0ACD528-ACF6-7C55-FA86-CA7136A2E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C9BFC715-4ACE-6843-B547-F154EB6DF3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32095369-889A-43E5-97E2-B9F2F2B7C8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83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77409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3E3F85E-67B9-F7FC-50E9-0D4C097DE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2DAB7D0-3AA0-3DD1-AD76-F333E101B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48310DE-0D6E-0337-50B4-A197E98B9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5168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0627F-B156-3197-F8FD-433D90583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3001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2327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9305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528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389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01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5533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5"/>
            <a:ext cx="5386917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4585"/>
            <a:ext cx="5389033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5935"/>
            <a:ext cx="5389033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E42E38B-D87F-4040-A9B8-DFF1A7A2989B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30E4D7C-921C-4939-B297-1C6A9DB90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DD31A1-CAE8-4E2E-84BB-DD354C4A9CC2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67D193E-B716-4D9F-A381-280F8B0F5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FF4EE7C-CD61-4A6E-802E-7C8ED360D758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2D228CB-9D5D-42FB-911D-669D2089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93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4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2F808C9-B8B2-4E1D-BBAA-A9726590BA71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4B3757-017F-4F5D-ACA4-1E826C954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9"/>
            <a:ext cx="73152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2DDECC6C-7443-47A8-AE5B-220135DA7A5B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A6679B6-1F98-4296-918F-0305E900E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1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4D441AF-DD11-4388-9155-58332CB9E70C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648C436-6C27-4BF4-A04C-D2B1BEAA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64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9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9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72AE81-4200-4773-A6CA-852C6F7797DA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7377638-3B2B-4A12-92CD-00486D937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906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7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540B098-39F1-4256-BB58-F10AA05FDECB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AA6DA61-F5F5-4BD7-BAFA-B16432FD4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7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CF54AC6-DC01-47B4-84E3-35E7D762A4A8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1BE0F17-D01A-4D23-BC5F-26884175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2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73F40D-86E6-4C15-B9C3-7E392B06B9B5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B9C40E0-CF51-48B7-8D8F-19488C69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E17FFF2-5061-4878-8F3B-EC1C520F078F}" type="datetimeFigureOut">
              <a:rPr lang="en-US"/>
              <a:pPr>
                <a:defRPr/>
              </a:pPr>
              <a:t>10/30/24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4E7276-5C52-425E-9675-9303C2196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8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51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Model Building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3EFAB6-D749-64D9-42BE-D490258FD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6" y="1862375"/>
            <a:ext cx="8293100" cy="787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5EBD58-24B5-0627-D3DB-4F96CB8F7D48}"/>
              </a:ext>
            </a:extLst>
          </p:cNvPr>
          <p:cNvSpPr/>
          <p:nvPr/>
        </p:nvSpPr>
        <p:spPr>
          <a:xfrm>
            <a:off x="838200" y="1293329"/>
            <a:ext cx="76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6971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Calibri" pitchFamily="34" charset="0"/>
                <a:ea typeface="MS PGothic" pitchFamily="34" charset="-128"/>
                <a:cs typeface="+mn-cs"/>
              </a:rPr>
              <a:t>You can rank-order Best Models According to: </a:t>
            </a:r>
            <a:endParaRPr lang="en-US" sz="2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4AE9F6-6AF1-2B7F-CCDE-F23B627A4D2D}"/>
              </a:ext>
            </a:extLst>
          </p:cNvPr>
          <p:cNvSpPr/>
          <p:nvPr/>
        </p:nvSpPr>
        <p:spPr>
          <a:xfrm>
            <a:off x="904876" y="2785222"/>
            <a:ext cx="76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6971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Calibri" pitchFamily="34" charset="0"/>
                <a:ea typeface="MS PGothic" pitchFamily="34" charset="-128"/>
                <a:cs typeface="+mn-cs"/>
              </a:rPr>
              <a:t>Example Based on Adj-R2: </a:t>
            </a:r>
            <a:endParaRPr lang="en-US" sz="2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4B74AE-E483-7504-C6F0-114525092407}"/>
              </a:ext>
            </a:extLst>
          </p:cNvPr>
          <p:cNvSpPr/>
          <p:nvPr/>
        </p:nvSpPr>
        <p:spPr>
          <a:xfrm>
            <a:off x="904875" y="4632118"/>
            <a:ext cx="76833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800" b="1" kern="120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006971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latin typeface="Calibri" pitchFamily="34" charset="0"/>
                <a:ea typeface="MS PGothic" pitchFamily="34" charset="-128"/>
                <a:cs typeface="+mn-cs"/>
              </a:rPr>
              <a:t>Example Based on BIC: </a:t>
            </a:r>
            <a:endParaRPr lang="en-US" sz="2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8C8F52-3D0B-424D-35BF-A57FE977A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339177"/>
            <a:ext cx="9144000" cy="1278712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70586B-C4AE-68F7-5D3B-89351F5AC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32158"/>
            <a:ext cx="9010650" cy="13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0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85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Backward Variable Selection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BCBE5AB7-8590-4DDA-3EAE-63A51C0A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4095152"/>
            <a:ext cx="1603086" cy="25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983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22DA65B-EE52-F4EC-D13E-AE7E3B0D3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EB6910E-B96E-33E8-3AC3-CB026F328B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3DCD01C4-AB82-E63A-A30B-E7A9971DA3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Tests all possible subsets of the set of potential variables.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Includes all possible combinations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87D5C9-F9E9-C34D-F0EA-16112E0F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467" r="16458"/>
          <a:stretch/>
        </p:blipFill>
        <p:spPr>
          <a:xfrm>
            <a:off x="838200" y="2676486"/>
            <a:ext cx="4454501" cy="3977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C4DEC5-5B2C-7D53-EFD7-D318B7D5E447}"/>
              </a:ext>
            </a:extLst>
          </p:cNvPr>
          <p:cNvSpPr txBox="1"/>
          <p:nvPr/>
        </p:nvSpPr>
        <p:spPr>
          <a:xfrm>
            <a:off x="5555267" y="3429000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Example: 20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All subsets will need:</a:t>
            </a:r>
          </a:p>
          <a:p>
            <a:pPr indent="-457200"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The subset with no variables (the intercept-only model),</a:t>
            </a:r>
          </a:p>
          <a:p>
            <a:pPr indent="-457200"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All individual variables,</a:t>
            </a:r>
          </a:p>
          <a:p>
            <a:pPr indent="-457200"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E0E0E"/>
                </a:solidFill>
                <a:effectLst/>
                <a:latin typeface=".SF NS"/>
              </a:rPr>
              <a:t>All possible combinations of 2, 3, 4, …,20 variables.</a:t>
            </a:r>
          </a:p>
          <a:p>
            <a:pPr indent="-457200"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E0E0E"/>
                </a:solidFill>
                <a:latin typeface=".SF NS"/>
              </a:rPr>
              <a:t>In other words, 2</a:t>
            </a:r>
            <a:r>
              <a:rPr lang="en-US" baseline="30000" dirty="0">
                <a:solidFill>
                  <a:srgbClr val="0E0E0E"/>
                </a:solidFill>
                <a:latin typeface=".SF NS"/>
              </a:rPr>
              <a:t>20 </a:t>
            </a:r>
            <a:r>
              <a:rPr lang="en-US" dirty="0">
                <a:solidFill>
                  <a:srgbClr val="0E0E0E"/>
                </a:solidFill>
                <a:latin typeface=".SF NS"/>
              </a:rPr>
              <a:t>= 1,048,576 regression models</a:t>
            </a: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pPr indent="-457200"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>
              <a:solidFill>
                <a:srgbClr val="0E0E0E"/>
              </a:solidFill>
              <a:effectLst/>
              <a:latin typeface=".SF NS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5756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High # of Observations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C7B9E5-95BC-0DE7-FC8C-8FA83622C15B}"/>
              </a:ext>
            </a:extLst>
          </p:cNvPr>
          <p:cNvSpPr/>
          <p:nvPr/>
        </p:nvSpPr>
        <p:spPr>
          <a:xfrm>
            <a:off x="838200" y="1392002"/>
            <a:ext cx="10782782" cy="358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In a statistical study, sampling is used to select observations from a dataset to be in the study.</a:t>
            </a: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</a:rPr>
              <a:t>Sampling can be done randomly, e.g.,:</a:t>
            </a: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sz="2800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</a:rPr>
              <a:t>We can also do stratified sampling, e.g.,: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2800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B3480-42D9-BBDF-96A0-EE67415C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64" y="2887114"/>
            <a:ext cx="5409519" cy="890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8E7C97-949D-E72B-F7F7-8A515B0BA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764" y="4726534"/>
            <a:ext cx="2959862" cy="144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41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High # of Variables</a:t>
            </a:r>
            <a:endParaRPr dirty="0"/>
          </a:p>
        </p:txBody>
      </p:sp>
      <p:pic>
        <p:nvPicPr>
          <p:cNvPr id="2" name="Picture 2" descr="Variable selection for inferential models with relatively high-dimensional  data: Between method heterogeneity and covariate stability as adjuncts to  robust selection | Scientific Reports">
            <a:extLst>
              <a:ext uri="{FF2B5EF4-FFF2-40B4-BE49-F238E27FC236}">
                <a16:creationId xmlns:a16="http://schemas.microsoft.com/office/drawing/2014/main" id="{532AD330-D894-11A9-F67C-03C584E8C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30224"/>
            <a:ext cx="6999776" cy="38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8C7756-92EE-6B10-BAF1-276D4EDA7C67}"/>
              </a:ext>
            </a:extLst>
          </p:cNvPr>
          <p:cNvSpPr txBox="1"/>
          <p:nvPr/>
        </p:nvSpPr>
        <p:spPr>
          <a:xfrm>
            <a:off x="838200" y="1775056"/>
            <a:ext cx="10065152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We need more efficient variable screening algorithms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718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</a:t>
            </a:r>
            <a:r>
              <a:rPr lang="en-US" dirty="0" err="1"/>
              <a:t>Screning</a:t>
            </a:r>
            <a:endParaRPr dirty="0"/>
          </a:p>
        </p:txBody>
      </p:sp>
      <p:pic>
        <p:nvPicPr>
          <p:cNvPr id="3" name="Picture 2" descr="Understand Forward and Backward Stepwise Regression – QUANTIFYING HEALTH">
            <a:extLst>
              <a:ext uri="{FF2B5EF4-FFF2-40B4-BE49-F238E27FC236}">
                <a16:creationId xmlns:a16="http://schemas.microsoft.com/office/drawing/2014/main" id="{2ACA58FC-3FF6-75CE-78A6-474AEB44E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01" y="1574189"/>
            <a:ext cx="4660219" cy="491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4DE24-2F2B-16B2-7860-73C39242715D}"/>
              </a:ext>
            </a:extLst>
          </p:cNvPr>
          <p:cNvSpPr txBox="1"/>
          <p:nvPr/>
        </p:nvSpPr>
        <p:spPr>
          <a:xfrm>
            <a:off x="6023515" y="2377645"/>
            <a:ext cx="2670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.,data=data)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1E7C7-2A23-C4E3-1F87-0CE11B5419E9}"/>
              </a:ext>
            </a:extLst>
          </p:cNvPr>
          <p:cNvSpPr txBox="1"/>
          <p:nvPr/>
        </p:nvSpPr>
        <p:spPr>
          <a:xfrm>
            <a:off x="6565382" y="2069868"/>
            <a:ext cx="1777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LARGEST MODEL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6E66B6-1088-CDC7-5B29-5270C390C27B}"/>
              </a:ext>
            </a:extLst>
          </p:cNvPr>
          <p:cNvSpPr txBox="1"/>
          <p:nvPr/>
        </p:nvSpPr>
        <p:spPr>
          <a:xfrm>
            <a:off x="8885248" y="2377645"/>
            <a:ext cx="2670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1,data=data)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9492AA-6C08-D91B-498A-EA3074E8A21B}"/>
              </a:ext>
            </a:extLst>
          </p:cNvPr>
          <p:cNvSpPr txBox="1"/>
          <p:nvPr/>
        </p:nvSpPr>
        <p:spPr>
          <a:xfrm>
            <a:off x="9427115" y="2069868"/>
            <a:ext cx="1777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SMALLEST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24309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2D64D30-9E17-3174-4D55-D267F8877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3E0E5F6-3FBE-E07C-5737-5E3964D250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Backward Variable Screening in 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5FBE257-DD9A-0222-8495-CF9DCDEE3A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Create the smallest model you want to consider, e.g.,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1,data=data)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Create the largest model to consider, e.g.,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.,data=data)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Create backward regression object with the following: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step(full, scope=list(lower=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null,upper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=full),direction= “backward”, trace=2, k=2)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scope </a:t>
            </a:r>
            <a:r>
              <a:rPr lang="en-US" b="1" dirty="0"/>
              <a:t>determines lower and upper bound of models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direction </a:t>
            </a:r>
            <a:r>
              <a:rPr lang="en-US" b="1" dirty="0"/>
              <a:t>determines type of variable selection model: “backward”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 </a:t>
            </a:r>
            <a:r>
              <a:rPr lang="en-US" b="1" dirty="0"/>
              <a:t>will determine the output. Larger value shows more output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 = 2 </a:t>
            </a:r>
            <a:r>
              <a:rPr lang="en-US" b="1" dirty="0"/>
              <a:t>will use AIC as selection criterion.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 = log(n) </a:t>
            </a:r>
            <a:r>
              <a:rPr lang="en-US" b="1" dirty="0"/>
              <a:t>uses BIC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220536C1-3AC7-7335-60E8-E94267147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>
            <a:extLst>
              <a:ext uri="{FF2B5EF4-FFF2-40B4-BE49-F238E27FC236}">
                <a16:creationId xmlns:a16="http://schemas.microsoft.com/office/drawing/2014/main" id="{0D201F1D-79FA-AA5C-29FE-4FBA983251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>
            <a:extLst>
              <a:ext uri="{FF2B5EF4-FFF2-40B4-BE49-F238E27FC236}">
                <a16:creationId xmlns:a16="http://schemas.microsoft.com/office/drawing/2014/main" id="{406B6279-15A8-737C-01ED-5099F201FD95}"/>
              </a:ext>
            </a:extLst>
          </p:cNvPr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>
              <a:extLst>
                <a:ext uri="{FF2B5EF4-FFF2-40B4-BE49-F238E27FC236}">
                  <a16:creationId xmlns:a16="http://schemas.microsoft.com/office/drawing/2014/main" id="{698F4981-48F7-EC43-CA98-A6AAEE8677E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>
              <a:extLst>
                <a:ext uri="{FF2B5EF4-FFF2-40B4-BE49-F238E27FC236}">
                  <a16:creationId xmlns:a16="http://schemas.microsoft.com/office/drawing/2014/main" id="{F8FB9547-F66E-68E3-3277-65BFBB4ED69D}"/>
                </a:ext>
              </a:extLst>
            </p:cNvPr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8482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AEEC43CA-ABEC-1A5D-EF36-77268E50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F6355D73-EA96-B287-C80D-F12C97F063E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Forward Variable Selection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14EC3579-D551-C6B6-9EC1-B88D8C27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4095152"/>
            <a:ext cx="1603086" cy="25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8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Variable Selection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3C24B9D6-EA14-7634-A947-576E83F71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893" y="3953791"/>
            <a:ext cx="1710213" cy="269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Variable Screening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B223DB-714D-8AD8-0A82-DA485DF1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99" y="1461301"/>
            <a:ext cx="4554240" cy="50315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A9F0AD-BA34-F11B-D2D3-CDF96CF2BA7A}"/>
              </a:ext>
            </a:extLst>
          </p:cNvPr>
          <p:cNvSpPr txBox="1"/>
          <p:nvPr/>
        </p:nvSpPr>
        <p:spPr>
          <a:xfrm>
            <a:off x="6023515" y="2377645"/>
            <a:ext cx="2670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.,data=data)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86306-DB48-25A5-65DA-8ED4BC8DEB1C}"/>
              </a:ext>
            </a:extLst>
          </p:cNvPr>
          <p:cNvSpPr txBox="1"/>
          <p:nvPr/>
        </p:nvSpPr>
        <p:spPr>
          <a:xfrm>
            <a:off x="6565382" y="2069868"/>
            <a:ext cx="1777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LARGEST MODEL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5EFE0C-47C8-3B46-23C0-F5C935CFD534}"/>
              </a:ext>
            </a:extLst>
          </p:cNvPr>
          <p:cNvSpPr txBox="1"/>
          <p:nvPr/>
        </p:nvSpPr>
        <p:spPr>
          <a:xfrm>
            <a:off x="8885248" y="2377645"/>
            <a:ext cx="2670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1,data=data)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64682-EA5C-A81F-1B5C-F30960E02674}"/>
              </a:ext>
            </a:extLst>
          </p:cNvPr>
          <p:cNvSpPr txBox="1"/>
          <p:nvPr/>
        </p:nvSpPr>
        <p:spPr>
          <a:xfrm>
            <a:off x="9427115" y="2069868"/>
            <a:ext cx="1777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SMALLEST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1981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9D910A8-6B29-DBE3-713B-D498EBEC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1F4CB97-370F-903B-238F-2FEC29D207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Forward Variable Screening in 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9F7B8322-979F-4750-BB93-6C26C042F8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Create the smallest model you want to consider, e.g.,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1,data=data)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Create the largest model to consider, e.g.,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.,data=data)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Create forward regression object with the following: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step(null, scope=list(lower=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null,upper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=full),direction= “forward”, trace=2, k=2)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scope </a:t>
            </a:r>
            <a:r>
              <a:rPr lang="en-US" b="1" dirty="0"/>
              <a:t>determines lower and upper bound of models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direction </a:t>
            </a:r>
            <a:r>
              <a:rPr lang="en-US" b="1" dirty="0"/>
              <a:t>determines type of variable selection model: “forward”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 </a:t>
            </a:r>
            <a:r>
              <a:rPr lang="en-US" b="1" dirty="0"/>
              <a:t>will determine the output. Larger value shows more output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 = 2 </a:t>
            </a:r>
            <a:r>
              <a:rPr lang="en-US" b="1" dirty="0"/>
              <a:t>will use AIC as selection criterion.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 = log(n) </a:t>
            </a:r>
            <a:r>
              <a:rPr lang="en-US" b="1" dirty="0"/>
              <a:t>uses BIC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076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A4BBC8D1-DBFD-37BA-56BD-CC028CA8C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>
            <a:extLst>
              <a:ext uri="{FF2B5EF4-FFF2-40B4-BE49-F238E27FC236}">
                <a16:creationId xmlns:a16="http://schemas.microsoft.com/office/drawing/2014/main" id="{46DD5ACF-783A-295E-A7B9-E61E9AFA42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>
            <a:extLst>
              <a:ext uri="{FF2B5EF4-FFF2-40B4-BE49-F238E27FC236}">
                <a16:creationId xmlns:a16="http://schemas.microsoft.com/office/drawing/2014/main" id="{C9B08EE7-9A13-D2CB-CDA5-EE983D211655}"/>
              </a:ext>
            </a:extLst>
          </p:cNvPr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>
              <a:extLst>
                <a:ext uri="{FF2B5EF4-FFF2-40B4-BE49-F238E27FC236}">
                  <a16:creationId xmlns:a16="http://schemas.microsoft.com/office/drawing/2014/main" id="{88DC15B9-82E8-B3DD-E63C-7BE15D2E54C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>
              <a:extLst>
                <a:ext uri="{FF2B5EF4-FFF2-40B4-BE49-F238E27FC236}">
                  <a16:creationId xmlns:a16="http://schemas.microsoft.com/office/drawing/2014/main" id="{080DEE8E-00FA-0771-4E92-CD638C1D8C7C}"/>
                </a:ext>
              </a:extLst>
            </p:cNvPr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2479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F795459C-4774-3C8F-3ED5-7B618E385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6B3D0998-77D6-A05E-9917-7B8E187508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Stepwise Variable Selection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8DF520EC-9C8E-A9F7-E933-1DD12CA74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4095152"/>
            <a:ext cx="1603086" cy="25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530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Stepwise Variable Screening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4B002A-3E7D-98B8-BDEA-03B4354A9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870" y="1461301"/>
            <a:ext cx="4554240" cy="5031574"/>
          </a:xfrm>
          <a:prstGeom prst="rect">
            <a:avLst/>
          </a:prstGeom>
        </p:spPr>
      </p:pic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F4E00D9F-F3E2-75B6-C681-3FCBEC646EC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1549400" y="5815877"/>
            <a:ext cx="6133944" cy="30529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2D54018B-47A4-697C-0278-A318E7799BEA}"/>
              </a:ext>
            </a:extLst>
          </p:cNvPr>
          <p:cNvSpPr/>
          <p:nvPr/>
        </p:nvSpPr>
        <p:spPr>
          <a:xfrm>
            <a:off x="6126443" y="5446545"/>
            <a:ext cx="311380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Variables Can Also be Dropped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A2472-6D66-A9C9-B0FB-9EC1E1FCEAD7}"/>
              </a:ext>
            </a:extLst>
          </p:cNvPr>
          <p:cNvSpPr txBox="1"/>
          <p:nvPr/>
        </p:nvSpPr>
        <p:spPr>
          <a:xfrm>
            <a:off x="6023515" y="2377645"/>
            <a:ext cx="2670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.,data=data)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3BB487-74C8-F02F-03AF-DAB7B3E714EF}"/>
              </a:ext>
            </a:extLst>
          </p:cNvPr>
          <p:cNvSpPr txBox="1"/>
          <p:nvPr/>
        </p:nvSpPr>
        <p:spPr>
          <a:xfrm>
            <a:off x="6565382" y="2069868"/>
            <a:ext cx="1777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LARGEST MODEL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966C28-FAB3-B150-7091-D3AD7F7C1CC1}"/>
              </a:ext>
            </a:extLst>
          </p:cNvPr>
          <p:cNvSpPr txBox="1"/>
          <p:nvPr/>
        </p:nvSpPr>
        <p:spPr>
          <a:xfrm>
            <a:off x="8885248" y="2377645"/>
            <a:ext cx="26707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1,data=data)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F7AF1-2187-5625-FAC1-28E5628AAD54}"/>
              </a:ext>
            </a:extLst>
          </p:cNvPr>
          <p:cNvSpPr txBox="1"/>
          <p:nvPr/>
        </p:nvSpPr>
        <p:spPr>
          <a:xfrm>
            <a:off x="9427115" y="2069868"/>
            <a:ext cx="1777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SMALLEST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4294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1B8CBEBA-A69A-D634-1D82-ED7C4F0B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B56AFC3-9CB8-14B9-2018-26F495CEAA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Stepwise Variable Screening in 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58288BE-F428-3493-B528-144325FDC5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800" b="1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Create the smallest model you want to consider, e.g.,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1,data=data)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chemeClr val="dk1"/>
              </a:solidFill>
              <a:latin typeface="Lato Light"/>
              <a:cs typeface="Lato Light"/>
              <a:sym typeface="Lato Light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Create the largest model to consider, e.g.,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full=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lm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(y ~ .,data=data)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</a:t>
            </a: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Create stepwise regression object with the following: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step(null, scope=list(lower=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null,upper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=full),direction= “both”, trace=2, k=2)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scope </a:t>
            </a:r>
            <a:r>
              <a:rPr lang="en-US" b="1" dirty="0"/>
              <a:t>determines lower and upper bound of models 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direction </a:t>
            </a:r>
            <a:r>
              <a:rPr lang="en-US" b="1" dirty="0"/>
              <a:t>determines type of variable selection model: “both”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trace </a:t>
            </a:r>
            <a:r>
              <a:rPr lang="en-US" b="1" dirty="0"/>
              <a:t>will determine the output. Larger value shows more output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 = 2 </a:t>
            </a:r>
            <a:r>
              <a:rPr lang="en-US" b="1" dirty="0"/>
              <a:t>will use AIC as selection criterion.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  <a:ea typeface="Cambria" panose="02040503050406030204" pitchFamily="18" charset="0"/>
                <a:cs typeface="Times New Roman" panose="02020603050405020304" pitchFamily="18" charset="0"/>
              </a:rPr>
              <a:t>k = log(n) </a:t>
            </a:r>
            <a:r>
              <a:rPr lang="en-US" b="1" dirty="0"/>
              <a:t>uses BIC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51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>
          <a:extLst>
            <a:ext uri="{FF2B5EF4-FFF2-40B4-BE49-F238E27FC236}">
              <a16:creationId xmlns:a16="http://schemas.microsoft.com/office/drawing/2014/main" id="{1F454864-ADDC-93F3-8B63-7860BC230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>
            <a:extLst>
              <a:ext uri="{FF2B5EF4-FFF2-40B4-BE49-F238E27FC236}">
                <a16:creationId xmlns:a16="http://schemas.microsoft.com/office/drawing/2014/main" id="{2C45CA04-0B43-372B-4C34-1D7B1EABCB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>
            <a:extLst>
              <a:ext uri="{FF2B5EF4-FFF2-40B4-BE49-F238E27FC236}">
                <a16:creationId xmlns:a16="http://schemas.microsoft.com/office/drawing/2014/main" id="{D4EF54DE-ED94-FA30-9873-FD24B618F94C}"/>
              </a:ext>
            </a:extLst>
          </p:cNvPr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>
              <a:extLst>
                <a:ext uri="{FF2B5EF4-FFF2-40B4-BE49-F238E27FC236}">
                  <a16:creationId xmlns:a16="http://schemas.microsoft.com/office/drawing/2014/main" id="{1800991E-5247-9865-5A3F-66374D73885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>
              <a:extLst>
                <a:ext uri="{FF2B5EF4-FFF2-40B4-BE49-F238E27FC236}">
                  <a16:creationId xmlns:a16="http://schemas.microsoft.com/office/drawing/2014/main" id="{79080862-8E83-B112-5CBF-448D7F9BE7E6}"/>
                </a:ext>
              </a:extLst>
            </p:cNvPr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207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 for Model Selection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99668" y="1816301"/>
            <a:ext cx="11270366" cy="4676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want a descriptive model with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 high R</a:t>
            </a:r>
            <a:r>
              <a:rPr lang="en-US" b="1" baseline="30000" dirty="0"/>
              <a:t>2 </a:t>
            </a: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 high Adjusted R</a:t>
            </a:r>
            <a:r>
              <a:rPr lang="en-US" b="1" baseline="30000" dirty="0"/>
              <a:t>2  </a:t>
            </a: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Low RMSE 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Short Prediction Interval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Significant p-values</a:t>
            </a:r>
          </a:p>
          <a:p>
            <a:pPr marL="457200" lvl="1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For Predictive Models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 high R</a:t>
            </a:r>
            <a:r>
              <a:rPr lang="en-US" b="1" baseline="30000" dirty="0"/>
              <a:t>2 </a:t>
            </a: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Low MSE in the test data set (validation)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Low RMSE in the test data set (validation)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Low AIC (Akaike Information Criterion) in test data set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Low BIC (Bayesian Information Criterion) in test data set</a:t>
            </a:r>
          </a:p>
          <a:p>
            <a:pPr marL="457200" lvl="1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marL="457200" lvl="1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2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 to Select Variables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Besides the metrics to select the best models. We can use: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AIC (Akaike Information Criterion)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BIC (Bayesian Information Criterion)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</a:t>
            </a:r>
            <a:r>
              <a:rPr lang="en-US" b="1" baseline="-25000" dirty="0"/>
              <a:t>p</a:t>
            </a:r>
            <a:r>
              <a:rPr lang="en-US" b="1" dirty="0"/>
              <a:t> Statistic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marL="457200" lvl="1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27E6BA1D-AEE4-353C-E443-DBCCE10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281" y="3504441"/>
            <a:ext cx="1898900" cy="298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25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 to Select Variables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AIC (Akaike Information Criterion):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BIC (Bayesian Information Criterion):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</a:t>
            </a:r>
            <a:r>
              <a:rPr lang="en-US" b="1" baseline="-25000" dirty="0"/>
              <a:t>p</a:t>
            </a:r>
            <a:r>
              <a:rPr lang="en-US" b="1" dirty="0"/>
              <a:t> Statistic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b="1" dirty="0"/>
          </a:p>
          <a:p>
            <a:pPr marL="457200" lvl="1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27E6BA1D-AEE4-353C-E443-DBCCE104C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208" y="2733528"/>
            <a:ext cx="2182091" cy="343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635701-876D-559A-A845-800B58B86FE5}"/>
                  </a:ext>
                </a:extLst>
              </p:cNvPr>
              <p:cNvSpPr txBox="1"/>
              <p:nvPr/>
            </p:nvSpPr>
            <p:spPr>
              <a:xfrm>
                <a:off x="1293669" y="2224959"/>
                <a:ext cx="6099462" cy="1017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𝐴𝐼𝐶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+1)</m:t>
                      </m:r>
                    </m:oMath>
                  </m:oMathPara>
                </a14:m>
                <a:endParaRPr lang="en-US" sz="28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635701-876D-559A-A845-800B58B86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69" y="2224959"/>
                <a:ext cx="6099462" cy="1017138"/>
              </a:xfrm>
              <a:prstGeom prst="rect">
                <a:avLst/>
              </a:prstGeom>
              <a:blipFill>
                <a:blip r:embed="rId4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B0132-1691-5708-19BB-00856F58E36E}"/>
                  </a:ext>
                </a:extLst>
              </p:cNvPr>
              <p:cNvSpPr txBox="1"/>
              <p:nvPr/>
            </p:nvSpPr>
            <p:spPr>
              <a:xfrm>
                <a:off x="1293669" y="3942014"/>
                <a:ext cx="6099462" cy="1017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𝐵𝐼𝐶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𝑆𝑆𝐸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2800" b="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+1)</m:t>
                      </m:r>
                    </m:oMath>
                  </m:oMathPara>
                </a14:m>
                <a:endParaRPr lang="en-US" sz="28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08B0132-1691-5708-19BB-00856F58E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69" y="3942014"/>
                <a:ext cx="6099462" cy="1017138"/>
              </a:xfrm>
              <a:prstGeom prst="rect">
                <a:avLst/>
              </a:prstGeom>
              <a:blipFill>
                <a:blip r:embed="rId5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Down Arrow 7">
            <a:extLst>
              <a:ext uri="{FF2B5EF4-FFF2-40B4-BE49-F238E27FC236}">
                <a16:creationId xmlns:a16="http://schemas.microsoft.com/office/drawing/2014/main" id="{39D0AD87-2F9A-DDD0-AAE1-C7D4345997F2}"/>
              </a:ext>
            </a:extLst>
          </p:cNvPr>
          <p:cNvSpPr/>
          <p:nvPr/>
        </p:nvSpPr>
        <p:spPr>
          <a:xfrm>
            <a:off x="5991992" y="2307995"/>
            <a:ext cx="353291" cy="7989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80DB74B-3468-6395-83F4-D90C93961274}"/>
              </a:ext>
            </a:extLst>
          </p:cNvPr>
          <p:cNvSpPr/>
          <p:nvPr/>
        </p:nvSpPr>
        <p:spPr>
          <a:xfrm>
            <a:off x="6168637" y="4025050"/>
            <a:ext cx="353291" cy="7989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9D6CB-F454-55A8-684D-DDD58D27ECAC}"/>
                  </a:ext>
                </a:extLst>
              </p:cNvPr>
              <p:cNvSpPr txBox="1"/>
              <p:nvPr/>
            </p:nvSpPr>
            <p:spPr>
              <a:xfrm>
                <a:off x="1340322" y="5487735"/>
                <a:ext cx="6099462" cy="1137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effectLst/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2800" i="1" smtClean="0">
                          <a:effectLst/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𝑀𝑆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en-US" sz="2800" dirty="0">
                  <a:effectLst/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9D6CB-F454-55A8-684D-DDD58D27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0322" y="5487735"/>
                <a:ext cx="6099462" cy="1137299"/>
              </a:xfrm>
              <a:prstGeom prst="rect">
                <a:avLst/>
              </a:prstGeom>
              <a:blipFill>
                <a:blip r:embed="rId6"/>
                <a:stretch>
                  <a:fillRect l="-4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wn Arrow 11">
            <a:extLst>
              <a:ext uri="{FF2B5EF4-FFF2-40B4-BE49-F238E27FC236}">
                <a16:creationId xmlns:a16="http://schemas.microsoft.com/office/drawing/2014/main" id="{19EB5FFB-1B1F-C053-4E41-E196219A65D9}"/>
              </a:ext>
            </a:extLst>
          </p:cNvPr>
          <p:cNvSpPr/>
          <p:nvPr/>
        </p:nvSpPr>
        <p:spPr>
          <a:xfrm>
            <a:off x="5507179" y="5633001"/>
            <a:ext cx="353291" cy="798929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9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pic>
        <p:nvPicPr>
          <p:cNvPr id="2" name="Picture 2" descr="Weight of evidence and Information Value using Python | by Sundar Krishnan  | Medium">
            <a:extLst>
              <a:ext uri="{FF2B5EF4-FFF2-40B4-BE49-F238E27FC236}">
                <a16:creationId xmlns:a16="http://schemas.microsoft.com/office/drawing/2014/main" id="{BCBE5AB7-8590-4DDA-3EAE-63A51C0A1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055" y="4095152"/>
            <a:ext cx="1603086" cy="252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71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Tests all possible subsets of the set of potential variables.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Includes all possible combinations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6146" name="Picture 2" descr="Regression Smackdown: Stepwise versus Best Subsets!">
            <a:extLst>
              <a:ext uri="{FF2B5EF4-FFF2-40B4-BE49-F238E27FC236}">
                <a16:creationId xmlns:a16="http://schemas.microsoft.com/office/drawing/2014/main" id="{5080E228-E28B-ED39-866D-D5D5922B7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8"/>
          <a:stretch/>
        </p:blipFill>
        <p:spPr bwMode="auto">
          <a:xfrm>
            <a:off x="1002903" y="2721737"/>
            <a:ext cx="5855097" cy="391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638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Tests all possible subsets of the set of potential variables. 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32DFC-189E-0A7B-E8DF-BCAA449E9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890"/>
          <a:stretch/>
        </p:blipFill>
        <p:spPr>
          <a:xfrm>
            <a:off x="956935" y="2932604"/>
            <a:ext cx="9832882" cy="223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8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All-Subsets Regression</a:t>
            </a:r>
            <a:endParaRPr dirty="0"/>
          </a:p>
        </p:txBody>
      </p:sp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632DFC-189E-0A7B-E8DF-BCAA449E91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" b="-1"/>
          <a:stretch/>
        </p:blipFill>
        <p:spPr>
          <a:xfrm>
            <a:off x="959004" y="1414392"/>
            <a:ext cx="7683191" cy="52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644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6971"/>
      </a:dk1>
      <a:lt1>
        <a:sysClr val="window" lastClr="FFFFFF"/>
      </a:lt1>
      <a:dk2>
        <a:srgbClr val="9F0927"/>
      </a:dk2>
      <a:lt2>
        <a:srgbClr val="FFFEEF"/>
      </a:lt2>
      <a:accent1>
        <a:srgbClr val="006971"/>
      </a:accent1>
      <a:accent2>
        <a:srgbClr val="BE0A2A"/>
      </a:accent2>
      <a:accent3>
        <a:srgbClr val="F0CC3F"/>
      </a:accent3>
      <a:accent4>
        <a:srgbClr val="A7C784"/>
      </a:accent4>
      <a:accent5>
        <a:srgbClr val="D84725"/>
      </a:accent5>
      <a:accent6>
        <a:srgbClr val="008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21173</TotalTime>
  <Words>1238</Words>
  <Application>Microsoft Macintosh PowerPoint</Application>
  <PresentationFormat>Widescreen</PresentationFormat>
  <Paragraphs>159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Lato</vt:lpstr>
      <vt:lpstr>Cambria Math</vt:lpstr>
      <vt:lpstr>Calibri</vt:lpstr>
      <vt:lpstr>Roboto Slab</vt:lpstr>
      <vt:lpstr>Lato Light</vt:lpstr>
      <vt:lpstr>Wingdings</vt:lpstr>
      <vt:lpstr>Cambria</vt:lpstr>
      <vt:lpstr>Arial</vt:lpstr>
      <vt:lpstr>Consolas</vt:lpstr>
      <vt:lpstr>.SF NS</vt:lpstr>
      <vt:lpstr>Office Theme</vt:lpstr>
      <vt:lpstr>Custom Design</vt:lpstr>
      <vt:lpstr>Module 5</vt:lpstr>
      <vt:lpstr>Variable Selection</vt:lpstr>
      <vt:lpstr>Performance Metrics for Model Selection</vt:lpstr>
      <vt:lpstr>Performance Metrics to Select Variables </vt:lpstr>
      <vt:lpstr>Performance Metrics to Select Variables </vt:lpstr>
      <vt:lpstr>All-Subsets Regression</vt:lpstr>
      <vt:lpstr>All-Subsets Regression</vt:lpstr>
      <vt:lpstr>All-Subsets Regression</vt:lpstr>
      <vt:lpstr>All-Subsets Regression</vt:lpstr>
      <vt:lpstr>All-Subsets Regression</vt:lpstr>
      <vt:lpstr>Practice</vt:lpstr>
      <vt:lpstr>Backward Variable Selection</vt:lpstr>
      <vt:lpstr>All-Subsets Regression</vt:lpstr>
      <vt:lpstr>High # of Observations</vt:lpstr>
      <vt:lpstr>High # of Variables</vt:lpstr>
      <vt:lpstr>Backward Variable Screning</vt:lpstr>
      <vt:lpstr>Backward Variable Screening in R</vt:lpstr>
      <vt:lpstr>Practice</vt:lpstr>
      <vt:lpstr>Forward Variable Selection</vt:lpstr>
      <vt:lpstr>Forward Variable Screening</vt:lpstr>
      <vt:lpstr>Forward Variable Screening in R</vt:lpstr>
      <vt:lpstr>Practice</vt:lpstr>
      <vt:lpstr>Stepwise Variable Selection</vt:lpstr>
      <vt:lpstr>Stepwise Variable Screening</vt:lpstr>
      <vt:lpstr>Stepwise Variable Screening in R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262</cp:revision>
  <dcterms:modified xsi:type="dcterms:W3CDTF">2024-11-04T21:14:48Z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